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61" r:id="rId4"/>
    <p:sldId id="256" r:id="rId5"/>
    <p:sldId id="274" r:id="rId6"/>
    <p:sldId id="275" r:id="rId7"/>
    <p:sldId id="276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7957303-4AD5-4015-8A9F-8E3B12CD7F75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ES" noProof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265D1FF-6E27-4924-AD74-4059CA85178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CB276-4769-466D-B108-0527E39FFADF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5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02167-8BD2-4537-BA96-F0C6E6967AD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38B6-F770-4C61-927D-BEE4533F43B5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F592C-26E2-4D46-9E9E-C9AAF6728F0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F937C-455E-4A5E-830E-B818D02C7FD6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A41C1-167C-4B0A-932E-C29D4AFFAFD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BE9D1-36D5-4F66-B507-7209F40041EB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247C3-E8DA-473A-AF64-4E0A2B44F8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6897C-154C-4D73-AF00-602BFE8A44D5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961C7-3242-436E-AAA4-677B55CE6D6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5F270-F21F-401F-8E36-37640E5BDD59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DEB57-F284-4884-B5C1-064FE56C0DD8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38379-0B67-49EE-9D2F-0D4B184039DD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8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11F30-B6A3-4E92-AB55-97C9D705AF7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F8451-090F-4F3A-8A0D-F19DF846F21E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4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1BF2D-A209-478A-9A4C-8A4CA1FE8E45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0614D-D375-4F93-8614-257961D89442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1D2E-7F80-4003-82B8-E3A636ABB95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7772B-237F-437C-88B8-6BB22F20C333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6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F58BE-57EB-488D-9097-1D3CEA54B0E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8 Recortar y redondear rectángulo de esquina sencilla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11 Triángulo rectángulo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9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06634A-AE99-4484-9349-98C6B8F152F9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10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7AA7B3-BAF0-4A58-A654-2CE0E9D214D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8 Marcador de título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102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15E0534-907E-4716-B5F8-C8936A4D4D2A}" type="datetimeFigureOut">
              <a:rPr lang="es-ES"/>
              <a:pPr>
                <a:defRPr/>
              </a:pPr>
              <a:t>27/01/2012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856274-A4BB-495A-81CE-20C745E2E47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grpSp>
        <p:nvGrpSpPr>
          <p:cNvPr id="1033" name="1 Grupo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0" y="457200"/>
            <a:ext cx="8458200" cy="2114544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SEMEJANZAS Y DIFERENCIAS</a:t>
            </a:r>
            <a:endParaRPr lang="es-ES" dirty="0"/>
          </a:p>
        </p:txBody>
      </p:sp>
      <p:sp>
        <p:nvSpPr>
          <p:cNvPr id="14338" name="2 Subtítulo"/>
          <p:cNvSpPr>
            <a:spLocks noGrp="1"/>
          </p:cNvSpPr>
          <p:nvPr>
            <p:ph type="subTitle" idx="1"/>
          </p:nvPr>
        </p:nvSpPr>
        <p:spPr>
          <a:xfrm>
            <a:off x="1524000" y="2500313"/>
            <a:ext cx="6248400" cy="3071812"/>
          </a:xfrm>
        </p:spPr>
        <p:txBody>
          <a:bodyPr/>
          <a:lstStyle/>
          <a:p>
            <a:pPr marR="0"/>
            <a:r>
              <a:rPr lang="es-ES" smtClean="0"/>
              <a:t>Las características que nos permiten distinguir a un individuo de otro recibe el nombre de caracteres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4000500"/>
            <a:ext cx="1743075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4286250"/>
            <a:ext cx="177165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214313"/>
            <a:ext cx="16668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214313"/>
            <a:ext cx="12192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1" name="Picture 7" descr="metaphas"/>
          <p:cNvPicPr>
            <a:picLocks noChangeAspect="1" noChangeArrowheads="1"/>
          </p:cNvPicPr>
          <p:nvPr/>
        </p:nvPicPr>
        <p:blipFill>
          <a:blip r:embed="rId2"/>
          <a:srcRect r="46666"/>
          <a:stretch>
            <a:fillRect/>
          </a:stretch>
        </p:blipFill>
        <p:spPr bwMode="auto">
          <a:xfrm>
            <a:off x="4953000" y="533400"/>
            <a:ext cx="2514600" cy="246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762000"/>
            <a:ext cx="3429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Constantia" pitchFamily="18" charset="0"/>
              </a:rPr>
              <a:t>-Metafase:</a:t>
            </a:r>
            <a:r>
              <a:rPr lang="es-ES" sz="2400">
                <a:latin typeface="Constantia" pitchFamily="18" charset="0"/>
              </a:rPr>
              <a:t> los cromosomas, muy condensados, más cortos y gruesos, se disponen en un plano central.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33400" y="3114675"/>
            <a:ext cx="3276600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300" b="1">
                <a:latin typeface="Constantia" pitchFamily="18" charset="0"/>
              </a:rPr>
              <a:t>-Anafase:</a:t>
            </a:r>
            <a:r>
              <a:rPr lang="es-ES" sz="2300">
                <a:latin typeface="Constantia" pitchFamily="18" charset="0"/>
              </a:rPr>
              <a:t> en cada uno de los cromosomas, el centrómero se escinde y las cromátidas se separan. De las dos cromátidas, una se desplaza hacia un extremo y la otra hacia el extremo contrario.</a:t>
            </a:r>
          </a:p>
        </p:txBody>
      </p:sp>
      <p:pic>
        <p:nvPicPr>
          <p:cNvPr id="6153" name="Picture 9" descr="anaphase"/>
          <p:cNvPicPr>
            <a:picLocks noChangeAspect="1" noChangeArrowheads="1"/>
          </p:cNvPicPr>
          <p:nvPr/>
        </p:nvPicPr>
        <p:blipFill>
          <a:blip r:embed="rId3"/>
          <a:srcRect r="37500"/>
          <a:stretch>
            <a:fillRect/>
          </a:stretch>
        </p:blipFill>
        <p:spPr bwMode="auto">
          <a:xfrm>
            <a:off x="5181600" y="3810000"/>
            <a:ext cx="2971800" cy="213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533400" y="609600"/>
            <a:ext cx="3505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Constantia" pitchFamily="18" charset="0"/>
              </a:rPr>
              <a:t>-Telofase</a:t>
            </a:r>
            <a:r>
              <a:rPr lang="es-ES" sz="2400">
                <a:latin typeface="Constantia" pitchFamily="18" charset="0"/>
              </a:rPr>
              <a:t>: una vez en los respectivos polos, los cromosomas hijos se rodean de una nueva membrana nuclear y se completa la división del núcleo.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33400" y="3352800"/>
            <a:ext cx="8001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latin typeface="Constantia" pitchFamily="18" charset="0"/>
              </a:rPr>
              <a:t>Una vez finalizada la división el citoplasma se divide por estrangulamiento o fragmoplasto.</a:t>
            </a:r>
          </a:p>
        </p:txBody>
      </p:sp>
      <p:pic>
        <p:nvPicPr>
          <p:cNvPr id="7176" name="Picture 8" descr="telophas"/>
          <p:cNvPicPr>
            <a:picLocks noChangeAspect="1" noChangeArrowheads="1"/>
          </p:cNvPicPr>
          <p:nvPr/>
        </p:nvPicPr>
        <p:blipFill>
          <a:blip r:embed="rId2"/>
          <a:srcRect r="32307"/>
          <a:stretch>
            <a:fillRect/>
          </a:stretch>
        </p:blipFill>
        <p:spPr bwMode="auto">
          <a:xfrm>
            <a:off x="4495800" y="1066800"/>
            <a:ext cx="35052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fragmoplasto"/>
          <p:cNvPicPr>
            <a:picLocks noChangeAspect="1" noChangeArrowheads="1"/>
          </p:cNvPicPr>
          <p:nvPr/>
        </p:nvPicPr>
        <p:blipFill>
          <a:blip r:embed="rId3"/>
          <a:srcRect t="11073" b="8650"/>
          <a:stretch>
            <a:fillRect/>
          </a:stretch>
        </p:blipFill>
        <p:spPr bwMode="auto">
          <a:xfrm>
            <a:off x="4876800" y="4114800"/>
            <a:ext cx="4038600" cy="243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 descr="citocinesis_vegetal_animal"/>
          <p:cNvPicPr>
            <a:picLocks noChangeAspect="1" noChangeArrowheads="1"/>
          </p:cNvPicPr>
          <p:nvPr/>
        </p:nvPicPr>
        <p:blipFill>
          <a:blip r:embed="rId4"/>
          <a:srcRect b="49738"/>
          <a:stretch>
            <a:fillRect/>
          </a:stretch>
        </p:blipFill>
        <p:spPr bwMode="auto">
          <a:xfrm>
            <a:off x="228600" y="4267200"/>
            <a:ext cx="4419600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5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71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11" descr="c7-fotos-mito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7" descr="dna1%5b1%5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8305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800">
                <a:latin typeface="Britannic Bold" pitchFamily="34" charset="0"/>
              </a:rPr>
              <a:t>LA DUPLICACIÓN PROCEDE A LA MITOSIS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228600" y="2667000"/>
            <a:ext cx="86868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rgbClr val="0066FF"/>
                </a:solidFill>
                <a:latin typeface="Constantia" pitchFamily="18" charset="0"/>
              </a:rPr>
              <a:t>Una célula que se divide, transmite a cada una de sus dos células hijas un conjunto completo de cromosomas. Si se trata de una célula humana llevará 23 pares de cromosomas y sus células hijas igual.</a:t>
            </a:r>
          </a:p>
          <a:p>
            <a:pPr>
              <a:spcBef>
                <a:spcPct val="50000"/>
              </a:spcBef>
            </a:pPr>
            <a:endParaRPr lang="es-ES" sz="2400">
              <a:solidFill>
                <a:srgbClr val="0066FF"/>
              </a:solidFill>
              <a:latin typeface="Constantia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2400">
                <a:solidFill>
                  <a:srgbClr val="0066FF"/>
                </a:solidFill>
                <a:latin typeface="Constantia" pitchFamily="18" charset="0"/>
              </a:rPr>
              <a:t>Es necesario que en el período que transcurre desde que una célula nace hasta que se inicia su división, duplique cada uno de sus cromosomas.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 descr="20070417klpcnavid_2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304800" y="762000"/>
            <a:ext cx="86106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Constantia" pitchFamily="18" charset="0"/>
              </a:rPr>
              <a:t>La duplicación del material genético sucede durante la interfase, los cromosomas no son visible.</a:t>
            </a:r>
          </a:p>
          <a:p>
            <a:pPr>
              <a:spcBef>
                <a:spcPct val="50000"/>
              </a:spcBef>
            </a:pPr>
            <a:endParaRPr lang="es-ES" sz="2400">
              <a:solidFill>
                <a:schemeClr val="bg1"/>
              </a:solidFill>
              <a:latin typeface="Constantia" pitchFamily="18" charset="0"/>
            </a:endParaRPr>
          </a:p>
          <a:p>
            <a:pPr>
              <a:spcBef>
                <a:spcPct val="50000"/>
              </a:spcBef>
            </a:pPr>
            <a:endParaRPr lang="es-ES" sz="2400">
              <a:solidFill>
                <a:schemeClr val="bg1"/>
              </a:solidFill>
              <a:latin typeface="Constantia" pitchFamily="18" charset="0"/>
            </a:endParaRPr>
          </a:p>
          <a:p>
            <a:pPr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Constantia" pitchFamily="18" charset="0"/>
              </a:rPr>
              <a:t>La célula madre ya posee dos copias exactamente iguales de su información genética. Cuando los cromosoma se hacen visibles se comprueban que son cromosomas dobles, formados por dos cromátidas idénticas o cromátidas hermanas.</a:t>
            </a:r>
          </a:p>
          <a:p>
            <a:pPr>
              <a:spcBef>
                <a:spcPct val="50000"/>
              </a:spcBef>
            </a:pPr>
            <a:endParaRPr lang="es-ES" sz="2400">
              <a:solidFill>
                <a:schemeClr val="bg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9" descr="Org_Geno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228600" y="533400"/>
            <a:ext cx="8382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800">
                <a:solidFill>
                  <a:schemeClr val="bg1"/>
                </a:solidFill>
                <a:latin typeface="Britannic Bold" pitchFamily="34" charset="0"/>
              </a:rPr>
              <a:t>LOS CROMOSOMAS Y EL CICLO CELULAR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381000" y="2286000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Constantia" pitchFamily="18" charset="0"/>
              </a:rPr>
              <a:t>Dos mecanismo nos permite conservar la información genética generación tras generación:</a:t>
            </a: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381000" y="3314700"/>
            <a:ext cx="7772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Constantia" pitchFamily="18" charset="0"/>
              </a:rPr>
              <a:t>La duplicación del material genético antes de la división celular.</a:t>
            </a:r>
          </a:p>
        </p:txBody>
      </p:sp>
      <p:sp>
        <p:nvSpPr>
          <p:cNvPr id="28677" name="Text Box 7"/>
          <p:cNvSpPr txBox="1">
            <a:spLocks noChangeArrowheads="1"/>
          </p:cNvSpPr>
          <p:nvPr/>
        </p:nvSpPr>
        <p:spPr bwMode="auto">
          <a:xfrm>
            <a:off x="381000" y="4343400"/>
            <a:ext cx="784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solidFill>
                  <a:schemeClr val="bg1"/>
                </a:solidFill>
                <a:latin typeface="Constantia" pitchFamily="18" charset="0"/>
              </a:rPr>
              <a:t>El reparto equitativo entre las células hijas de las copias producidas, que tiene lugar durante la mitosis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6" descr="Fig%201-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E5ECF7"/>
              </a:clrFrom>
              <a:clrTo>
                <a:srgbClr val="E5EC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90600"/>
            <a:ext cx="9144000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0" y="381000"/>
            <a:ext cx="9144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800">
                <a:latin typeface="Britannic Bold" pitchFamily="34" charset="0"/>
              </a:rPr>
              <a:t>CICLO CELULAR Y CROMOSOMAS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División celular por meiosis</a:t>
            </a:r>
          </a:p>
        </p:txBody>
      </p:sp>
      <p:sp>
        <p:nvSpPr>
          <p:cNvPr id="30722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Segunda división meiótica. El centrómero de cada cromosoma se escinde y una cromátida emigra a un extremo de la célula y la otra al opuesto. Quedando así 4 células hijas que tienen la mitad de número de cromosomas que la célula origen del proceso.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Necesidad de la meiosis</a:t>
            </a:r>
          </a:p>
        </p:txBody>
      </p:sp>
      <p:sp>
        <p:nvSpPr>
          <p:cNvPr id="31746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mtClean="0"/>
              <a:t>Los humanos tenemos </a:t>
            </a:r>
            <a:r>
              <a:rPr lang="es-ES" b="1" smtClean="0"/>
              <a:t>23 cromosomas</a:t>
            </a:r>
            <a:r>
              <a:rPr lang="es-ES" smtClean="0"/>
              <a:t> y </a:t>
            </a:r>
            <a:r>
              <a:rPr lang="es-ES" b="1" smtClean="0"/>
              <a:t>son células haploide</a:t>
            </a:r>
            <a:r>
              <a:rPr lang="es-ES" smtClean="0"/>
              <a:t>; solo han recibido un cromosoma de cada par de homólogos presentes en la célula inicial. La unión de dos gametos haploide originan una célula </a:t>
            </a:r>
            <a:r>
              <a:rPr lang="es-ES" b="1" smtClean="0"/>
              <a:t>huevo diploide</a:t>
            </a:r>
            <a:r>
              <a:rPr lang="es-ES" smtClean="0"/>
              <a:t>. La meiosis es necesaria para mantener constante el número de cromosomas en las especies.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1 CuadroTexto"/>
          <p:cNvSpPr txBox="1">
            <a:spLocks noChangeArrowheads="1"/>
          </p:cNvSpPr>
          <p:nvPr/>
        </p:nvSpPr>
        <p:spPr bwMode="auto">
          <a:xfrm>
            <a:off x="1071563" y="642938"/>
            <a:ext cx="73580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3"/>
            <a:r>
              <a:rPr lang="es-ES">
                <a:latin typeface="Constantia" pitchFamily="18" charset="0"/>
              </a:rPr>
              <a:t>TECNICAS ACTUALES DE CLONACION</a:t>
            </a:r>
          </a:p>
          <a:p>
            <a:pPr lvl="3"/>
            <a:endParaRPr lang="es-ES">
              <a:latin typeface="Constantia" pitchFamily="18" charset="0"/>
            </a:endParaRPr>
          </a:p>
          <a:p>
            <a:pPr lvl="3"/>
            <a:r>
              <a:rPr lang="es-ES">
                <a:latin typeface="Constantia" pitchFamily="18" charset="0"/>
              </a:rPr>
              <a:t>La clonación es un método que permite desarrollar un animal o una planta a partir de una célula somática ,es decir ,diferenciada o de núcleo .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2357438"/>
            <a:ext cx="47101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CuadroTexto"/>
          <p:cNvSpPr txBox="1">
            <a:spLocks noChangeArrowheads="1"/>
          </p:cNvSpPr>
          <p:nvPr/>
        </p:nvSpPr>
        <p:spPr bwMode="auto">
          <a:xfrm>
            <a:off x="1000125" y="1143000"/>
            <a:ext cx="65008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onstantia" pitchFamily="18" charset="0"/>
              </a:rPr>
              <a:t>VARIACION CONTINUA: Carácter que puede usarse para dividir a miembros de una especie (cualitativo)</a:t>
            </a:r>
          </a:p>
        </p:txBody>
      </p:sp>
      <p:sp>
        <p:nvSpPr>
          <p:cNvPr id="15362" name="2 CuadroTexto"/>
          <p:cNvSpPr txBox="1">
            <a:spLocks noChangeArrowheads="1"/>
          </p:cNvSpPr>
          <p:nvPr/>
        </p:nvSpPr>
        <p:spPr bwMode="auto">
          <a:xfrm>
            <a:off x="1000125" y="3214688"/>
            <a:ext cx="671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onstantia" pitchFamily="18" charset="0"/>
              </a:rPr>
              <a:t>VARIACION DISCONTINUA: unos individuos y otros presentan diferencias muy pequeñas (cuantitativo)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4500563"/>
            <a:ext cx="104775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0" y="5072063"/>
            <a:ext cx="15430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188" y="642938"/>
            <a:ext cx="17145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1 CuadroTexto"/>
          <p:cNvSpPr txBox="1">
            <a:spLocks noChangeArrowheads="1"/>
          </p:cNvSpPr>
          <p:nvPr/>
        </p:nvSpPr>
        <p:spPr bwMode="auto">
          <a:xfrm>
            <a:off x="1071563" y="571500"/>
            <a:ext cx="66436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/>
            <a:r>
              <a:rPr lang="es-ES" sz="2800">
                <a:latin typeface="Constantia" pitchFamily="18" charset="0"/>
              </a:rPr>
              <a:t>CLONES Y CLONACIONES</a:t>
            </a:r>
          </a:p>
        </p:txBody>
      </p:sp>
      <p:sp>
        <p:nvSpPr>
          <p:cNvPr id="33794" name="2 CuadroTexto"/>
          <p:cNvSpPr txBox="1">
            <a:spLocks noChangeArrowheads="1"/>
          </p:cNvSpPr>
          <p:nvPr/>
        </p:nvSpPr>
        <p:spPr bwMode="auto">
          <a:xfrm>
            <a:off x="857250" y="1714500"/>
            <a:ext cx="757237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latin typeface="Constantia" pitchFamily="18" charset="0"/>
              </a:rPr>
              <a:t>Un clon es un grupo de individuos o de células genéticamente idénticas originados a partir de repetidas divisiones mitóticas de una única célula.</a:t>
            </a:r>
          </a:p>
          <a:p>
            <a:endParaRPr lang="es-ES">
              <a:latin typeface="Constantia" pitchFamily="18" charset="0"/>
            </a:endParaRPr>
          </a:p>
          <a:p>
            <a:endParaRPr lang="es-ES">
              <a:latin typeface="Constantia" pitchFamily="18" charset="0"/>
            </a:endParaRPr>
          </a:p>
          <a:p>
            <a:r>
              <a:rPr lang="es-ES">
                <a:latin typeface="Constantia" pitchFamily="18" charset="0"/>
              </a:rPr>
              <a:t>CELULAS DIFERENCIADAS Y CELULAS MADRE</a:t>
            </a:r>
          </a:p>
          <a:p>
            <a:r>
              <a:rPr lang="es-ES">
                <a:latin typeface="Constantia" pitchFamily="18" charset="0"/>
              </a:rPr>
              <a:t>Cuando una célula se ha especializado se denomina célula diferenciada y cuando las células tienen la capacidad de multiplicarse y originan nuevos tipos de células se denomina célula madre:</a:t>
            </a:r>
          </a:p>
          <a:p>
            <a:pPr>
              <a:buFont typeface="Arial" charset="0"/>
              <a:buChar char="•"/>
            </a:pPr>
            <a:r>
              <a:rPr lang="es-ES">
                <a:latin typeface="Constantia" pitchFamily="18" charset="0"/>
              </a:rPr>
              <a:t>TOTIPOTENTES: Capaces de generar todos los tipos celulares del cuerpo adulto</a:t>
            </a:r>
          </a:p>
          <a:p>
            <a:pPr>
              <a:buFont typeface="Arial" charset="0"/>
              <a:buChar char="•"/>
            </a:pPr>
            <a:r>
              <a:rPr lang="es-ES">
                <a:latin typeface="Constantia" pitchFamily="18" charset="0"/>
              </a:rPr>
              <a:t>Pluripotentes: Puede producir la mayor parte de las células y tejidos</a:t>
            </a:r>
          </a:p>
          <a:p>
            <a:pPr>
              <a:buFont typeface="Arial" charset="0"/>
              <a:buChar char="•"/>
            </a:pPr>
            <a:r>
              <a:rPr lang="es-ES">
                <a:latin typeface="Constantia" pitchFamily="18" charset="0"/>
              </a:rPr>
              <a:t>MULTIPOTENTES: Puede generar solo algunos tejidos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molecula_ad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-1447800"/>
            <a:ext cx="12192000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sz="4000">
                <a:solidFill>
                  <a:srgbClr val="FF0000"/>
                </a:solidFill>
              </a:rPr>
              <a:t>¿Qué heredamos de nuestros progenitores?</a:t>
            </a:r>
          </a:p>
        </p:txBody>
      </p:sp>
      <p:sp>
        <p:nvSpPr>
          <p:cNvPr id="163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860550"/>
            <a:ext cx="8686800" cy="49974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mtClean="0"/>
              <a:t>La especie humana se reproduce de forma </a:t>
            </a:r>
            <a:r>
              <a:rPr lang="es-ES" b="1" smtClean="0"/>
              <a:t>sexual</a:t>
            </a:r>
            <a:r>
              <a:rPr lang="es-ES" smtClean="0"/>
              <a:t>. En esta forma, un gameto del padre (espermatozoide),se fusiona con un gameto de la madre (óvulo),para formar una </a:t>
            </a:r>
            <a:r>
              <a:rPr lang="es-ES" b="1" smtClean="0"/>
              <a:t>célula huevo o cigoto</a:t>
            </a:r>
            <a:r>
              <a:rPr lang="es-ES" smtClean="0"/>
              <a:t>.</a:t>
            </a:r>
          </a:p>
          <a:p>
            <a:pPr>
              <a:lnSpc>
                <a:spcPct val="90000"/>
              </a:lnSpc>
            </a:pPr>
            <a:r>
              <a:rPr lang="es-ES" smtClean="0"/>
              <a:t>En la célula huevo esta la información genética necesaria para que estos caracteres aparezcan en el nuevo individuo.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7786742" cy="2357454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LOS CROMOSOMAS SOPORTE DE LA INFORMACIÓN GENÉTICA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71563" y="2357438"/>
            <a:ext cx="6400800" cy="1752600"/>
          </a:xfrm>
        </p:spPr>
        <p:txBody>
          <a:bodyPr>
            <a:normAutofit/>
          </a:bodyPr>
          <a:lstStyle/>
          <a:p>
            <a:pPr marR="0">
              <a:lnSpc>
                <a:spcPct val="80000"/>
              </a:lnSpc>
            </a:pPr>
            <a:endParaRPr lang="es-ES" sz="2400" smtClean="0"/>
          </a:p>
          <a:p>
            <a:pPr marR="0">
              <a:lnSpc>
                <a:spcPct val="80000"/>
              </a:lnSpc>
            </a:pPr>
            <a:endParaRPr lang="es-ES" sz="2400" smtClean="0"/>
          </a:p>
          <a:p>
            <a:pPr marR="0">
              <a:lnSpc>
                <a:spcPct val="80000"/>
              </a:lnSpc>
            </a:pPr>
            <a:r>
              <a:rPr lang="es-ES" sz="2400" smtClean="0"/>
              <a:t>La información genética, responsable de los caracteres del nuevo individuo, se encuentra en el núcleo de la célula huevo.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429125"/>
            <a:ext cx="24669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 dirty="0" smtClean="0"/>
              <a:t>LOS CROMOSOMAS Y CARIOTIPOS</a:t>
            </a:r>
            <a:endParaRPr lang="es-ES" dirty="0"/>
          </a:p>
        </p:txBody>
      </p:sp>
      <p:sp>
        <p:nvSpPr>
          <p:cNvPr id="18434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El conjunto de cromosomas de una célula o un individuo se denomina cariotipo. También se utiliza este término para referirse a la disposición ordenada de estos cromosomas según su tamaño y forma.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4000500"/>
            <a:ext cx="225742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3" y="3857625"/>
            <a:ext cx="3436937" cy="198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EL CARIOTIPO HUMANO</a:t>
            </a:r>
          </a:p>
        </p:txBody>
      </p:sp>
      <p:sp>
        <p:nvSpPr>
          <p:cNvPr id="1945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Al construir el cariotipo de la célula de un organismo sus cromosomas son similares dos a dos: DIPLOIDES</a:t>
            </a:r>
          </a:p>
          <a:p>
            <a:r>
              <a:rPr lang="es-ES" smtClean="0"/>
              <a:t>Se pueden agrupar por pares de cromosomas homólogos. Los cromosomas de los hombres y las mujeres no son iguales:</a:t>
            </a:r>
          </a:p>
          <a:p>
            <a:r>
              <a:rPr lang="es-ES" smtClean="0"/>
              <a:t>En los hombres: se conoce como cromosoma x y cromosoma Y.</a:t>
            </a:r>
          </a:p>
          <a:p>
            <a:r>
              <a:rPr lang="es-ES" smtClean="0"/>
              <a:t>En las mujeres: dos cromosomas X</a:t>
            </a:r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797425"/>
            <a:ext cx="2130425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765175"/>
            <a:ext cx="2159000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500" smtClean="0"/>
              <a:t>Cromosomas, genes y caracteres</a:t>
            </a:r>
          </a:p>
        </p:txBody>
      </p:sp>
      <p:sp>
        <p:nvSpPr>
          <p:cNvPr id="2048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s-ES" smtClean="0"/>
              <a:t> Los cromosomas son el soporte de la información genética.</a:t>
            </a:r>
          </a:p>
          <a:p>
            <a:pPr>
              <a:buFont typeface="Wingdings 2" pitchFamily="18" charset="2"/>
              <a:buNone/>
            </a:pPr>
            <a:r>
              <a:rPr lang="es-ES" smtClean="0"/>
              <a:t>La porción de cromosomas que lleva para un carácter recibe el nombre de gen y el conjunto de genes de un individuo o de una especie se denomina genoma.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9" descr="Screenshot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762000" y="304800"/>
            <a:ext cx="78486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800">
                <a:solidFill>
                  <a:schemeClr val="bg1"/>
                </a:solidFill>
                <a:latin typeface="Britannic Bold" pitchFamily="34" charset="0"/>
              </a:rPr>
              <a:t>LA TRANSICIÓN DE LOS CROMOSOMAS</a:t>
            </a: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685800" y="2971800"/>
            <a:ext cx="7696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>
                <a:solidFill>
                  <a:schemeClr val="bg1"/>
                </a:solidFill>
                <a:latin typeface="Constantia" pitchFamily="18" charset="0"/>
              </a:rPr>
              <a:t>La forma en </a:t>
            </a:r>
            <a:r>
              <a:rPr lang="es-ES" sz="2800">
                <a:latin typeface="Constantia" pitchFamily="18" charset="0"/>
              </a:rPr>
              <a:t>que estas células se dividen</a:t>
            </a:r>
            <a:r>
              <a:rPr lang="es-ES" sz="2800">
                <a:solidFill>
                  <a:schemeClr val="bg1"/>
                </a:solidFill>
                <a:latin typeface="Constantia" pitchFamily="18" charset="0"/>
              </a:rPr>
              <a:t>  se denomina </a:t>
            </a:r>
            <a:r>
              <a:rPr lang="es-ES" sz="2800">
                <a:latin typeface="Constantia" pitchFamily="18" charset="0"/>
              </a:rPr>
              <a:t>división celular, e incluye</a:t>
            </a:r>
            <a:r>
              <a:rPr lang="es-ES" sz="2800">
                <a:solidFill>
                  <a:schemeClr val="bg1"/>
                </a:solidFill>
                <a:latin typeface="Constantia" pitchFamily="18" charset="0"/>
              </a:rPr>
              <a:t> la división del núcleo </a:t>
            </a:r>
            <a:r>
              <a:rPr lang="es-ES" sz="2800">
                <a:latin typeface="Constantia" pitchFamily="18" charset="0"/>
              </a:rPr>
              <a:t>o mitosis y la posterior</a:t>
            </a:r>
            <a:r>
              <a:rPr lang="es-ES" sz="2800">
                <a:solidFill>
                  <a:schemeClr val="bg1"/>
                </a:solidFill>
                <a:latin typeface="Constantia" pitchFamily="18" charset="0"/>
              </a:rPr>
              <a:t> división del citoplasma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 descr="prophase"/>
          <p:cNvPicPr>
            <a:picLocks noChangeAspect="1" noChangeArrowheads="1"/>
          </p:cNvPicPr>
          <p:nvPr/>
        </p:nvPicPr>
        <p:blipFill>
          <a:blip r:embed="rId2"/>
          <a:srcRect r="46666"/>
          <a:stretch>
            <a:fillRect/>
          </a:stretch>
        </p:blipFill>
        <p:spPr bwMode="auto">
          <a:xfrm>
            <a:off x="5029200" y="2209800"/>
            <a:ext cx="2895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0" y="381000"/>
            <a:ext cx="9372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4400">
                <a:latin typeface="Britannic Bold" pitchFamily="34" charset="0"/>
              </a:rPr>
              <a:t>LA MITOSIS O DIVISIÓN DEL NÚCLEO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81000" y="3048000"/>
            <a:ext cx="35052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Constantia" pitchFamily="18" charset="0"/>
              </a:rPr>
              <a:t>- Profase</a:t>
            </a:r>
            <a:r>
              <a:rPr lang="es-ES" sz="2000">
                <a:latin typeface="Constantia" pitchFamily="18" charset="0"/>
              </a:rPr>
              <a:t>: la cromatina, que en principio estaba dispersa, se condensa y los cromosomas se hacen visibles. Cada uno de los cromosomas es doble, formado por dos cromátidas idénticas unidas por el centrómero. La membrana desaparece y los cromosomas se dispersan.</a:t>
            </a:r>
          </a:p>
        </p:txBody>
      </p:sp>
      <p:sp>
        <p:nvSpPr>
          <p:cNvPr id="22532" name="Text Box 9"/>
          <p:cNvSpPr txBox="1">
            <a:spLocks noChangeArrowheads="1"/>
          </p:cNvSpPr>
          <p:nvPr/>
        </p:nvSpPr>
        <p:spPr bwMode="auto">
          <a:xfrm>
            <a:off x="381000" y="1447800"/>
            <a:ext cx="37338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Constantia" pitchFamily="18" charset="0"/>
              </a:rPr>
              <a:t>Los sucesos que tienen lugar en el núcleo durante la mitosis se agrupan en cuatro fases:</a:t>
            </a:r>
          </a:p>
          <a:p>
            <a:pPr>
              <a:spcBef>
                <a:spcPct val="50000"/>
              </a:spcBef>
            </a:pPr>
            <a:endParaRPr lang="es-ES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</TotalTime>
  <Words>808</Words>
  <Application>Microsoft Office PowerPoint</Application>
  <PresentationFormat>On-screen Show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Plantilla de diseño</vt:lpstr>
      </vt:variant>
      <vt:variant>
        <vt:i4>4</vt:i4>
      </vt:variant>
      <vt:variant>
        <vt:lpstr>Títulos de diapositiva</vt:lpstr>
      </vt:variant>
      <vt:variant>
        <vt:i4>20</vt:i4>
      </vt:variant>
    </vt:vector>
  </HeadingPairs>
  <TitlesOfParts>
    <vt:vector size="29" baseType="lpstr">
      <vt:lpstr>Constantia</vt:lpstr>
      <vt:lpstr>Arial</vt:lpstr>
      <vt:lpstr>Calibri</vt:lpstr>
      <vt:lpstr>Wingdings 2</vt:lpstr>
      <vt:lpstr>Britannic Bold</vt:lpstr>
      <vt:lpstr>Flujo</vt:lpstr>
      <vt:lpstr>Flujo</vt:lpstr>
      <vt:lpstr>Flujo</vt:lpstr>
      <vt:lpstr>Flujo</vt:lpstr>
      <vt:lpstr>Diapositiva 1</vt:lpstr>
      <vt:lpstr>Diapositiva 2</vt:lpstr>
      <vt:lpstr>¿Qué heredamos de nuestros progenitores?</vt:lpstr>
      <vt:lpstr>Diapositiva 4</vt:lpstr>
      <vt:lpstr>LOS CROMOSOMAS Y CARIOTIPOS</vt:lpstr>
      <vt:lpstr>EL CARIOTIPO HUMANO</vt:lpstr>
      <vt:lpstr>Cromosomas, genes y caracteres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División celular por meiosis</vt:lpstr>
      <vt:lpstr>Necesidad de la meiosis</vt:lpstr>
      <vt:lpstr>Diapositiva 19</vt:lpstr>
      <vt:lpstr>Diapositiva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SEMEJANZAS Y DIFERENCIAS</dc:title>
  <dc:creator>madrid</dc:creator>
  <cp:lastModifiedBy>WinuE</cp:lastModifiedBy>
  <cp:revision>6</cp:revision>
  <dcterms:created xsi:type="dcterms:W3CDTF">2012-01-25T07:56:35Z</dcterms:created>
  <dcterms:modified xsi:type="dcterms:W3CDTF">2012-01-27T07:29:50Z</dcterms:modified>
</cp:coreProperties>
</file>